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65"/>
  </p:notesMasterIdLst>
  <p:handoutMasterIdLst>
    <p:handoutMasterId r:id="rId66"/>
  </p:handoutMasterIdLst>
  <p:sldIdLst>
    <p:sldId id="274" r:id="rId3"/>
    <p:sldId id="586" r:id="rId4"/>
    <p:sldId id="399" r:id="rId5"/>
    <p:sldId id="529" r:id="rId6"/>
    <p:sldId id="600" r:id="rId7"/>
    <p:sldId id="536" r:id="rId8"/>
    <p:sldId id="587" r:id="rId9"/>
    <p:sldId id="530" r:id="rId10"/>
    <p:sldId id="532" r:id="rId11"/>
    <p:sldId id="533" r:id="rId12"/>
    <p:sldId id="534" r:id="rId13"/>
    <p:sldId id="535" r:id="rId14"/>
    <p:sldId id="537" r:id="rId15"/>
    <p:sldId id="538" r:id="rId16"/>
    <p:sldId id="542" r:id="rId17"/>
    <p:sldId id="543" r:id="rId18"/>
    <p:sldId id="579" r:id="rId19"/>
    <p:sldId id="580" r:id="rId20"/>
    <p:sldId id="539" r:id="rId21"/>
    <p:sldId id="588" r:id="rId22"/>
    <p:sldId id="540" r:id="rId23"/>
    <p:sldId id="548" r:id="rId24"/>
    <p:sldId id="549" r:id="rId25"/>
    <p:sldId id="541" r:id="rId26"/>
    <p:sldId id="552" r:id="rId27"/>
    <p:sldId id="553" r:id="rId28"/>
    <p:sldId id="554" r:id="rId29"/>
    <p:sldId id="555" r:id="rId30"/>
    <p:sldId id="544" r:id="rId31"/>
    <p:sldId id="569" r:id="rId32"/>
    <p:sldId id="598" r:id="rId33"/>
    <p:sldId id="556" r:id="rId34"/>
    <p:sldId id="545" r:id="rId35"/>
    <p:sldId id="550" r:id="rId36"/>
    <p:sldId id="551" r:id="rId37"/>
    <p:sldId id="583" r:id="rId38"/>
    <p:sldId id="581" r:id="rId39"/>
    <p:sldId id="584" r:id="rId40"/>
    <p:sldId id="560" r:id="rId41"/>
    <p:sldId id="570" r:id="rId42"/>
    <p:sldId id="571" r:id="rId43"/>
    <p:sldId id="353" r:id="rId44"/>
    <p:sldId id="558" r:id="rId45"/>
    <p:sldId id="572" r:id="rId46"/>
    <p:sldId id="559" r:id="rId47"/>
    <p:sldId id="561" r:id="rId48"/>
    <p:sldId id="565" r:id="rId49"/>
    <p:sldId id="566" r:id="rId50"/>
    <p:sldId id="593" r:id="rId51"/>
    <p:sldId id="578" r:id="rId52"/>
    <p:sldId id="547" r:id="rId53"/>
    <p:sldId id="574" r:id="rId54"/>
    <p:sldId id="576" r:id="rId55"/>
    <p:sldId id="577" r:id="rId56"/>
    <p:sldId id="590" r:id="rId57"/>
    <p:sldId id="596" r:id="rId58"/>
    <p:sldId id="597" r:id="rId59"/>
    <p:sldId id="599" r:id="rId60"/>
    <p:sldId id="349" r:id="rId61"/>
    <p:sldId id="604" r:id="rId62"/>
    <p:sldId id="601" r:id="rId63"/>
    <p:sldId id="602" r:id="rId6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9A2BE3-2D0E-4BDF-9E7B-B5B14B6C6981}">
          <p14:sldIdLst>
            <p14:sldId id="274"/>
            <p14:sldId id="586"/>
            <p14:sldId id="399"/>
          </p14:sldIdLst>
        </p14:section>
        <p14:section name="CSS Font Properties" id="{42DFF109-ED40-4A67-8DAE-4A406B89C961}">
          <p14:sldIdLst>
            <p14:sldId id="529"/>
            <p14:sldId id="600"/>
            <p14:sldId id="536"/>
            <p14:sldId id="587"/>
            <p14:sldId id="530"/>
            <p14:sldId id="532"/>
            <p14:sldId id="533"/>
            <p14:sldId id="534"/>
            <p14:sldId id="535"/>
            <p14:sldId id="537"/>
            <p14:sldId id="538"/>
            <p14:sldId id="542"/>
            <p14:sldId id="543"/>
            <p14:sldId id="579"/>
            <p14:sldId id="580"/>
          </p14:sldIdLst>
        </p14:section>
        <p14:section name="CSS Borders" id="{E4B955AB-1BCB-45FB-BFDB-5B08824D4D65}">
          <p14:sldIdLst>
            <p14:sldId id="539"/>
            <p14:sldId id="588"/>
            <p14:sldId id="540"/>
            <p14:sldId id="548"/>
            <p14:sldId id="549"/>
            <p14:sldId id="541"/>
            <p14:sldId id="552"/>
            <p14:sldId id="553"/>
            <p14:sldId id="554"/>
          </p14:sldIdLst>
        </p14:section>
        <p14:section name="Width and Height" id="{76B26796-3DF5-455C-99D0-D46010C94AF9}">
          <p14:sldIdLst>
            <p14:sldId id="555"/>
            <p14:sldId id="544"/>
            <p14:sldId id="569"/>
            <p14:sldId id="598"/>
          </p14:sldIdLst>
        </p14:section>
        <p14:section name="Margins and Paddings" id="{F806F1CA-8E72-4D69-8B8B-7F9C382C05EA}">
          <p14:sldIdLst>
            <p14:sldId id="556"/>
            <p14:sldId id="545"/>
            <p14:sldId id="550"/>
            <p14:sldId id="551"/>
            <p14:sldId id="583"/>
            <p14:sldId id="581"/>
            <p14:sldId id="584"/>
          </p14:sldIdLst>
        </p14:section>
        <p14:section name="Border and Content Box" id="{DEE3422E-E731-4424-837D-AE0CD3DF5205}">
          <p14:sldIdLst>
            <p14:sldId id="560"/>
            <p14:sldId id="570"/>
            <p14:sldId id="571"/>
          </p14:sldIdLst>
        </p14:section>
        <p14:section name="CSS Positioning" id="{0639EB5A-F6E6-46B2-837B-7F6BCE1B210B}">
          <p14:sldIdLst>
            <p14:sldId id="353"/>
            <p14:sldId id="558"/>
            <p14:sldId id="572"/>
            <p14:sldId id="559"/>
            <p14:sldId id="561"/>
            <p14:sldId id="565"/>
            <p14:sldId id="566"/>
            <p14:sldId id="593"/>
            <p14:sldId id="578"/>
          </p14:sldIdLst>
        </p14:section>
        <p14:section name="Floating" id="{5495352D-4AB9-4454-B883-B34749F7DFF1}">
          <p14:sldIdLst>
            <p14:sldId id="547"/>
            <p14:sldId id="574"/>
            <p14:sldId id="576"/>
            <p14:sldId id="577"/>
            <p14:sldId id="590"/>
            <p14:sldId id="596"/>
            <p14:sldId id="597"/>
            <p14:sldId id="599"/>
          </p14:sldIdLst>
        </p14:section>
        <p14:section name="Conclusion" id="{10E03AB1-9AA8-4E86-9A64-D741901E50A2}">
          <p14:sldIdLst>
            <p14:sldId id="349"/>
            <p14:sldId id="604"/>
            <p14:sldId id="601"/>
            <p14:sldId id="6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D0D"/>
    <a:srgbClr val="FBEEDC"/>
    <a:srgbClr val="F3CD60"/>
    <a:srgbClr val="FDFFFF"/>
    <a:srgbClr val="FFF0D9"/>
    <a:srgbClr val="FFA72A"/>
    <a:srgbClr val="F0F5FA"/>
    <a:srgbClr val="1A8AFA"/>
    <a:srgbClr val="0097CC"/>
    <a:srgbClr val="603A1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84" autoAdjust="0"/>
    <p:restoredTop sz="91001" autoAdjust="0"/>
  </p:normalViewPr>
  <p:slideViewPr>
    <p:cSldViewPr>
      <p:cViewPr>
        <p:scale>
          <a:sx n="125" d="100"/>
          <a:sy n="125" d="100"/>
        </p:scale>
        <p:origin x="137" y="271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microsoft.com/office/2015/10/relationships/revisionInfo" Target="revisionInfo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06/08/2017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gi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jp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06/08/2017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3066816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840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9617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60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164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502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818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06/08/2017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06704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06/08/2017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softuni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9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css-tricks.com/almanac/properties/f/font-style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css-tricks.com/almanac/properties/t/text-align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css-tricks.com/almanac/properties/t/text-transfor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judge.softuni.bg/Contests/406/Lab-CSS-Presentation-and-Positioning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gi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406/Lab-CSS-Presentation-and-Positioning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hyperlink" Target="https://judge.softuni.bg/Contests/406/Lab-CSS-Presentation-and-Positioning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hyperlink" Target="https://judge.softuni.bg/Contests/406/Lab-CSS-Presentation-and-Positioning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hyperlink" Target="https://judge.softuni.bg/Contests/406/Lab-CSS-Presentation-and-Positioning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4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71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web-fundamentals-html5" TargetMode="External"/><Relationship Id="rId7" Type="http://schemas.openxmlformats.org/officeDocument/2006/relationships/image" Target="../media/image68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73.png"/><Relationship Id="rId2" Type="http://schemas.openxmlformats.org/officeDocument/2006/relationships/notesSlide" Target="../notesSlides/notesSlide5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70.png"/><Relationship Id="rId5" Type="http://schemas.openxmlformats.org/officeDocument/2006/relationships/image" Target="../media/image67.png"/><Relationship Id="rId15" Type="http://schemas.openxmlformats.org/officeDocument/2006/relationships/image" Target="../media/image72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74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69.png"/><Relationship Id="rId14" Type="http://schemas.openxmlformats.org/officeDocument/2006/relationships/hyperlink" Target="http://www.telenor.bg/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hyperlink" Target="https://softuni.org/" TargetMode="External"/><Relationship Id="rId3" Type="http://schemas.openxmlformats.org/officeDocument/2006/relationships/hyperlink" Target="https://softuni.bg/" TargetMode="External"/><Relationship Id="rId7" Type="http://schemas.openxmlformats.org/officeDocument/2006/relationships/image" Target="../media/image75.png"/><Relationship Id="rId12" Type="http://schemas.openxmlformats.org/officeDocument/2006/relationships/image" Target="../media/image7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softuni.bg/forum" TargetMode="External"/><Relationship Id="rId11" Type="http://schemas.openxmlformats.org/officeDocument/2006/relationships/hyperlink" Target="http://softuni.bg/" TargetMode="External"/><Relationship Id="rId5" Type="http://schemas.openxmlformats.org/officeDocument/2006/relationships/hyperlink" Target="https://facebook.com/SoftwareUniversity" TargetMode="External"/><Relationship Id="rId10" Type="http://schemas.openxmlformats.org/officeDocument/2006/relationships/image" Target="../media/image77.png"/><Relationship Id="rId4" Type="http://schemas.openxmlformats.org/officeDocument/2006/relationships/hyperlink" Target="https://www.softuni.org/" TargetMode="External"/><Relationship Id="rId9" Type="http://schemas.openxmlformats.org/officeDocument/2006/relationships/image" Target="../media/image76.png"/><Relationship Id="rId1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css-tricks.com/almanac/properties/f/font-weight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063532" y="464476"/>
            <a:ext cx="8534400" cy="1274511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CSS Presentation and Positioning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641061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982223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8970" y="3463347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 descr="http://softuni.bg" title="SoftUni Code Wizard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245803" y="3969655"/>
            <a:ext cx="2133598" cy="2341486"/>
          </a:xfrm>
          <a:prstGeom prst="rect">
            <a:avLst/>
          </a:prstGeom>
        </p:spPr>
      </p:pic>
      <p:pic>
        <p:nvPicPr>
          <p:cNvPr id="17" name="Picture 16" descr="http://softuni.org" title="Software University Foundation">
            <a:hlinkClick r:id="rId7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788970" y="2301656"/>
            <a:ext cx="2175525" cy="83855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sp>
        <p:nvSpPr>
          <p:cNvPr id="29" name="TextBox 28"/>
          <p:cNvSpPr txBox="1"/>
          <p:nvPr/>
        </p:nvSpPr>
        <p:spPr>
          <a:xfrm rot="935469">
            <a:off x="4238881" y="3641308"/>
            <a:ext cx="2573362" cy="722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CSS Presentation and Positioning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76962" y="4686324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66571" y="5154104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4" name="Subtitle 5"/>
          <p:cNvSpPr txBox="1">
            <a:spLocks/>
          </p:cNvSpPr>
          <p:nvPr/>
        </p:nvSpPr>
        <p:spPr>
          <a:xfrm>
            <a:off x="3046412" y="1688556"/>
            <a:ext cx="8534400" cy="7190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r" defTabSz="121898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sz="4000" b="0" kern="1200" cap="none" spc="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09493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None/>
              <a:defRPr sz="32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8987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None/>
              <a:defRPr sz="30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480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None/>
              <a:defRPr sz="28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7972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None/>
              <a:defRPr sz="26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466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960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453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5947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/>
              <a:t>CSS Fonts, Borders, Backgrounds, Positioning</a:t>
            </a:r>
          </a:p>
        </p:txBody>
      </p:sp>
      <p:pic>
        <p:nvPicPr>
          <p:cNvPr id="1026" name="Picture 2" descr="Image result for css positioni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4582" y="2821128"/>
            <a:ext cx="4653350" cy="3490013"/>
          </a:xfrm>
          <a:prstGeom prst="roundRect">
            <a:avLst>
              <a:gd name="adj" fmla="val 1031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Font Rules</a:t>
            </a:r>
            <a:r>
              <a:rPr lang="bg-BG" dirty="0"/>
              <a:t>: </a:t>
            </a:r>
            <a:r>
              <a:rPr lang="en-US" dirty="0"/>
              <a:t>Font-Style</a:t>
            </a:r>
            <a:endParaRPr lang="en-GB" dirty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40499" y="2670967"/>
            <a:ext cx="5121598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.font-style-italic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font-style:</a:t>
            </a:r>
            <a:r>
              <a:rPr lang="bg-BG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italic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836612" y="1167686"/>
            <a:ext cx="10396537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class="font-style-italic"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&gt;Text…&lt;/p&gt;</a:t>
            </a:r>
            <a:endParaRPr lang="en-US" sz="3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class="font-style-oblique"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&gt;Text…&lt;/p&gt;</a:t>
            </a:r>
            <a:endParaRPr lang="en-US" sz="3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836612" y="4497482"/>
            <a:ext cx="5121598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.font-style-oblique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font-style:</a:t>
            </a:r>
            <a:r>
              <a:rPr lang="bg-BG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oblique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259814"/>
            <a:ext cx="12188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more font-style: </a:t>
            </a:r>
            <a:r>
              <a:rPr lang="en-US" dirty="0">
                <a:hlinkClick r:id="rId2"/>
              </a:rPr>
              <a:t>https://css-tricks.com/almanac/properties/f/font-style/</a:t>
            </a:r>
            <a:endParaRPr lang="en-GB" dirty="0"/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326" y="2744282"/>
            <a:ext cx="4937823" cy="313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809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Font Rules</a:t>
            </a:r>
            <a:r>
              <a:rPr lang="bg-BG" dirty="0"/>
              <a:t>: </a:t>
            </a:r>
            <a:r>
              <a:rPr lang="en-US" dirty="0"/>
              <a:t>Text-Align</a:t>
            </a:r>
            <a:endParaRPr lang="en-GB" dirty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14213" y="2617505"/>
            <a:ext cx="5075399" cy="14157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text-align-center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text-align: center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714212" y="1275047"/>
            <a:ext cx="10760398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class="text-align-center"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&gt;Text…&lt;/p&gt;</a:t>
            </a:r>
            <a:endParaRPr lang="en-US" sz="3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class="text-align-justify"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&gt;Text…&lt;/p&gt;</a:t>
            </a:r>
            <a:endParaRPr lang="en-US" sz="3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714212" y="4422041"/>
            <a:ext cx="5075399" cy="14157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text-align-justify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text-align: justify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1" y="6223329"/>
            <a:ext cx="12188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more text-align: </a:t>
            </a:r>
            <a:r>
              <a:rPr lang="en-US" dirty="0">
                <a:hlinkClick r:id="rId2"/>
              </a:rPr>
              <a:t>https://css-tricks.com/almanac/properties/t/text-align/</a:t>
            </a:r>
            <a:endParaRPr lang="en-GB" dirty="0"/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879" y="2915177"/>
            <a:ext cx="5205731" cy="292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26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Font Rules</a:t>
            </a:r>
            <a:r>
              <a:rPr lang="bg-BG" dirty="0"/>
              <a:t>: </a:t>
            </a:r>
            <a:r>
              <a:rPr lang="en-US" dirty="0"/>
              <a:t>Text-Transform</a:t>
            </a:r>
            <a:endParaRPr lang="en-GB" dirty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84211" y="2714656"/>
            <a:ext cx="6218400" cy="14157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.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uppercase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text-transform: uppercase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684211" y="1219200"/>
            <a:ext cx="10820401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class="uppercase"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&gt;Text…&lt;/p&gt;</a:t>
            </a:r>
            <a:endParaRPr lang="en-US" sz="3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class="capitalize"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&gt;Text…&lt;/p&gt;</a:t>
            </a:r>
            <a:endParaRPr lang="en-US" sz="3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684212" y="4584797"/>
            <a:ext cx="6218399" cy="14157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.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capitalize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text-transform: capitalize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-1" y="6223329"/>
            <a:ext cx="12188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more text-transform: </a:t>
            </a:r>
            <a:r>
              <a:rPr lang="en-US" dirty="0">
                <a:hlinkClick r:id="rId2"/>
              </a:rPr>
              <a:t>https://css-tricks.com/almanac/properties/t/text-transform/</a:t>
            </a:r>
            <a:endParaRPr lang="en-GB" dirty="0"/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012" y="3174107"/>
            <a:ext cx="4981940" cy="191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105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Shadow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27981" y="3087593"/>
            <a:ext cx="6477000" cy="14773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text-shadow: 2px 2px 7px #000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Down Arrow 7"/>
          <p:cNvSpPr/>
          <p:nvPr/>
        </p:nvSpPr>
        <p:spPr>
          <a:xfrm>
            <a:off x="8454387" y="3257148"/>
            <a:ext cx="820812" cy="8958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 dirty="0"/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1085181" y="4877009"/>
            <a:ext cx="2121126" cy="1107304"/>
          </a:xfrm>
          <a:prstGeom prst="wedgeRoundRectCallout">
            <a:avLst>
              <a:gd name="adj1" fmla="val 73182"/>
              <a:gd name="adj2" fmla="val -11974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horizontal</a:t>
            </a:r>
          </a:p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distance&gt;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3675981" y="4877009"/>
            <a:ext cx="1999230" cy="1107304"/>
          </a:xfrm>
          <a:prstGeom prst="wedgeRoundRectCallout">
            <a:avLst>
              <a:gd name="adj1" fmla="val -2308"/>
              <a:gd name="adj2" fmla="val -11412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&lt;vertical</a:t>
            </a:r>
          </a:p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distance&gt;</a:t>
            </a: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1542381" y="1600379"/>
            <a:ext cx="1714500" cy="1128036"/>
          </a:xfrm>
          <a:prstGeom prst="wedgeRoundRectCallout">
            <a:avLst>
              <a:gd name="adj1" fmla="val 162741"/>
              <a:gd name="adj2" fmla="val 12564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&lt;blur radius&gt;</a:t>
            </a: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3993255" y="1610745"/>
            <a:ext cx="1770630" cy="1107304"/>
          </a:xfrm>
          <a:prstGeom prst="wedgeRoundRectCallout">
            <a:avLst>
              <a:gd name="adj1" fmla="val 72252"/>
              <a:gd name="adj2" fmla="val 12315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&lt;shadow</a:t>
            </a:r>
          </a:p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color&gt;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317" y="1358071"/>
            <a:ext cx="5336951" cy="127873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316" y="5015706"/>
            <a:ext cx="5336951" cy="130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09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40341"/>
            <a:ext cx="9577597" cy="1110780"/>
          </a:xfrm>
        </p:spPr>
        <p:txBody>
          <a:bodyPr/>
          <a:lstStyle/>
          <a:p>
            <a:r>
              <a:rPr lang="en-US" dirty="0"/>
              <a:t>Word Wrapping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78183" y="2514600"/>
            <a:ext cx="5214256" cy="14773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word-wrap: normal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180953" y="1358444"/>
            <a:ext cx="5214256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&lt;p&gt;This paragraph…&lt;/p&gt;</a:t>
            </a:r>
            <a:endParaRPr lang="en-US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1180952" y="4624864"/>
            <a:ext cx="5214257" cy="14773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word-wrap: break-word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400" y="1066800"/>
            <a:ext cx="3865471" cy="2421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401" y="3924105"/>
            <a:ext cx="3865471" cy="260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649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</a:t>
            </a:r>
            <a:r>
              <a:rPr lang="en-US" dirty="0"/>
              <a:t>: </a:t>
            </a: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Briard History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812" y="1447800"/>
            <a:ext cx="6378049" cy="4835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91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Briard History (HTML)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79412" y="1027613"/>
            <a:ext cx="11388046" cy="56938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&lt;main&gt;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&lt;h1&gt;Briards&lt;/h1&gt;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&lt;h2&gt;A Heart wrapped &lt;span&gt;in&lt;/span&gt; fur&lt;/h2&gt;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&lt;article&gt;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&lt;header&gt;</a:t>
            </a:r>
          </a:p>
          <a:p>
            <a:pPr marL="989013" indent="-989013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&lt;h3&gt;&lt;a class="breed"</a:t>
            </a:r>
            <a:br>
              <a:rPr lang="en-GB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GB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href="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https://en.wikipedia.org/wiki/Briard</a:t>
            </a:r>
            <a:r>
              <a:rPr lang="en-GB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br>
              <a:rPr lang="en-GB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GB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Briard History&lt;/a&gt;&lt;/h3&gt;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&lt;/header&gt;</a:t>
            </a:r>
            <a:endParaRPr lang="en-GB" sz="26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&lt;img src="briard.jpg" alt="briard"&gt;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&lt;p&gt;&lt;!—TODO put the text here…--&gt;&lt;/p&gt;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&lt;p class="credits"&gt;by Ivy Duckett&lt;/p&gt;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&lt;/article&gt;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&lt;/main&gt;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56857" y="6168970"/>
            <a:ext cx="8610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https://judge.softuni.bg/Contests/406/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2514600"/>
            <a:ext cx="3438735" cy="260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19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Briard History (CSS)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97564" y="990600"/>
            <a:ext cx="5269796" cy="56938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@import url("https://fonts.googleapis.com/css?family=Lobster");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font-size: 16px;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main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margin: 0 auto;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800px;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20px;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h1, h2, h3, a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font-weight: normal;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#0088dd;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text-align: center;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2.1rem;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789612" y="990600"/>
            <a:ext cx="6083515" cy="56938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text-decoration: none; }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 Georgia,Times,serif;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font-size: 3.5em;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text-shadow: 2px 4px 4px #666666;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padding-bottom: 10px;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text-transform: capitalize;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font-family: Arial,sans-serif;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2.3rem;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text-transform: capitalize;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letter-spacing: 0.3rem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h2 span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text-transform: none; }</a:t>
            </a:r>
          </a:p>
        </p:txBody>
      </p:sp>
    </p:spTree>
    <p:extLst>
      <p:ext uri="{BB962C8B-B14F-4D97-AF65-F5344CB8AC3E}">
        <p14:creationId xmlns:p14="http://schemas.microsoft.com/office/powerpoint/2010/main" val="3232235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Briard History (More CSS)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4084" y="968191"/>
            <a:ext cx="4702074" cy="56938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article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margin-top: 20px;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text-align: justify;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628650" indent="-62865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font-family: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Arial,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Verdana,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sans-serif;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line-height: 30px;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#665544;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1.4rem;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.credits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font-style: italic;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text-align: right;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350884" y="968191"/>
            <a:ext cx="6389704" cy="56938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header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margin-bottom: 20px;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6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img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200px;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float: left;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margin-right: 20px;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6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p:first-of-type:first-letter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font-weight: bold;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3.8rem;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font-family: 'Lobster', cursive;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text-transform: uppercase;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64240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12812" y="5504000"/>
            <a:ext cx="10363200" cy="820600"/>
          </a:xfrm>
        </p:spPr>
        <p:txBody>
          <a:bodyPr/>
          <a:lstStyle/>
          <a:p>
            <a:r>
              <a:rPr lang="en-US" dirty="0"/>
              <a:t>CSS Borders</a:t>
            </a:r>
            <a:endParaRPr lang="en-GB" dirty="0"/>
          </a:p>
        </p:txBody>
      </p:sp>
      <p:pic>
        <p:nvPicPr>
          <p:cNvPr id="1028" name="Picture 4" descr="http://www.geekchamp.com/upload/Tutorials/border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712" y="1143000"/>
            <a:ext cx="6629400" cy="411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1305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3200" dirty="0"/>
              <a:t>CSS Fonts</a:t>
            </a:r>
            <a:endParaRPr lang="bg-BG" sz="3200" dirty="0"/>
          </a:p>
          <a:p>
            <a:pPr lvl="1">
              <a:lnSpc>
                <a:spcPct val="90000"/>
              </a:lnSpc>
            </a:pPr>
            <a:r>
              <a:rPr lang="en-US" sz="2800" dirty="0"/>
              <a:t>Font Rules –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Color</a:t>
            </a:r>
            <a:r>
              <a:rPr lang="en-US" sz="2800" dirty="0"/>
              <a:t>,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Font-family</a:t>
            </a:r>
            <a:r>
              <a:rPr lang="en-US" sz="2800" dirty="0"/>
              <a:t>,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Font-style…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3000" dirty="0"/>
              <a:t>Text Shadow –</a:t>
            </a:r>
            <a:endParaRPr lang="bg-BG" sz="3000" dirty="0"/>
          </a:p>
          <a:p>
            <a:pPr lvl="1">
              <a:lnSpc>
                <a:spcPct val="90000"/>
              </a:lnSpc>
            </a:pPr>
            <a:r>
              <a:rPr lang="en-US" sz="3000" dirty="0"/>
              <a:t>Word Wrap   –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3200" dirty="0"/>
              <a:t>CSS</a:t>
            </a:r>
            <a:r>
              <a:rPr lang="en-US" dirty="0"/>
              <a:t> </a:t>
            </a:r>
            <a:r>
              <a:rPr lang="en-US" sz="3200" dirty="0"/>
              <a:t>Borders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3200" dirty="0"/>
              <a:t>Margins and Paddings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3200" dirty="0"/>
              <a:t>Border and Content Box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3200" dirty="0"/>
              <a:t>CSS Positioning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3200" dirty="0"/>
              <a:t>Float and Clear</a:t>
            </a:r>
          </a:p>
        </p:txBody>
      </p:sp>
      <p:sp>
        <p:nvSpPr>
          <p:cNvPr id="1076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bg-BG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3611" y="2770908"/>
            <a:ext cx="2884745" cy="3719670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273425" y="2278465"/>
            <a:ext cx="6021387" cy="49244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text-shadow: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2px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2px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7px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#000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3273425" y="2880183"/>
            <a:ext cx="5183187" cy="49244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word-wrap:break-word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85258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Border Properties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83771" y="1190898"/>
            <a:ext cx="6834641" cy="51706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160px;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50px;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border-width: 2px;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border-style: solid;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border-color: #0053ff;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border-radius: 15px;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border-top-left-radius: 30px;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border-bottom-style: dotted;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border-left-color: #89AF4C;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12" y="1295400"/>
            <a:ext cx="5268293" cy="270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6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Border Shorthand Property</a:t>
            </a:r>
            <a:endParaRPr lang="en-GB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08012" y="3810000"/>
            <a:ext cx="6096000" cy="24006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border: 4px solid #0053ff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160px;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50px;</a:t>
            </a:r>
            <a:endParaRPr lang="en-GB" sz="3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08012" y="1597104"/>
            <a:ext cx="6096000" cy="5847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&lt;div&gt;Short Syntax&lt;/div&gt;</a:t>
            </a: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608012" y="2913101"/>
            <a:ext cx="2819399" cy="732021"/>
          </a:xfrm>
          <a:prstGeom prst="wedgeRoundRectCallout">
            <a:avLst>
              <a:gd name="adj1" fmla="val 40058"/>
              <a:gd name="adj2" fmla="val 14410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border-width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3884612" y="2913101"/>
            <a:ext cx="2819400" cy="732021"/>
          </a:xfrm>
          <a:prstGeom prst="wedgeRoundRectCallout">
            <a:avLst>
              <a:gd name="adj1" fmla="val -43396"/>
              <a:gd name="adj2" fmla="val 13505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border-style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103812" y="5259388"/>
            <a:ext cx="2845601" cy="739998"/>
          </a:xfrm>
          <a:prstGeom prst="wedgeRoundRectCallout">
            <a:avLst>
              <a:gd name="adj1" fmla="val -42086"/>
              <a:gd name="adj2" fmla="val -10761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border-color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012" y="2016958"/>
            <a:ext cx="4519245" cy="251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37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Shadow</a:t>
            </a:r>
            <a:endParaRPr lang="en-GB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5604506" y="1828800"/>
            <a:ext cx="5900822" cy="28931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.box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</a:t>
            </a:r>
            <a:r>
              <a:rPr lang="en-US" sz="26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5px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50px;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30px;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#9DC45F;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box-shadow: 8px 5px 5px #888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10286127" y="2447364"/>
            <a:ext cx="1370885" cy="676836"/>
          </a:xfrm>
          <a:prstGeom prst="wedgeRoundRectCallout">
            <a:avLst>
              <a:gd name="adj1" fmla="val -17885"/>
              <a:gd name="adj2" fmla="val 14642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color</a:t>
            </a: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6823705" y="4584553"/>
            <a:ext cx="2034041" cy="655821"/>
          </a:xfrm>
          <a:prstGeom prst="wedgeRoundRectCallout">
            <a:avLst>
              <a:gd name="adj1" fmla="val 24941"/>
              <a:gd name="adj2" fmla="val -10418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offset-x</a:t>
            </a:r>
          </a:p>
        </p:txBody>
      </p: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9271149" y="4599764"/>
            <a:ext cx="2057400" cy="655821"/>
          </a:xfrm>
          <a:prstGeom prst="wedgeRoundRectCallout">
            <a:avLst>
              <a:gd name="adj1" fmla="val -44732"/>
              <a:gd name="adj2" fmla="val -10580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offset-y</a:t>
            </a:r>
          </a:p>
        </p:txBody>
      </p:sp>
      <p:sp>
        <p:nvSpPr>
          <p:cNvPr id="16" name="AutoShape 7"/>
          <p:cNvSpPr>
            <a:spLocks noChangeArrowheads="1"/>
          </p:cNvSpPr>
          <p:nvPr/>
        </p:nvSpPr>
        <p:spPr bwMode="auto">
          <a:xfrm>
            <a:off x="8595724" y="2419474"/>
            <a:ext cx="1461804" cy="655821"/>
          </a:xfrm>
          <a:prstGeom prst="wedgeRoundRectCallout">
            <a:avLst>
              <a:gd name="adj1" fmla="val 41462"/>
              <a:gd name="adj2" fmla="val 16626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blur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12" y="1828800"/>
            <a:ext cx="4405229" cy="337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039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448279" y="6481363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Border Radius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979612" y="4664182"/>
            <a:ext cx="8210686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.rounded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border-radius: 15px 15px 5px 5px</a:t>
            </a: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4757079" y="4407610"/>
            <a:ext cx="2034041" cy="655821"/>
          </a:xfrm>
          <a:prstGeom prst="wedgeRoundRectCallout">
            <a:avLst>
              <a:gd name="adj1" fmla="val 21316"/>
              <a:gd name="adj2" fmla="val 7558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top-left</a:t>
            </a: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653275" y="4413142"/>
            <a:ext cx="2057400" cy="655821"/>
          </a:xfrm>
          <a:prstGeom prst="wedgeRoundRectCallout">
            <a:avLst>
              <a:gd name="adj1" fmla="val -66070"/>
              <a:gd name="adj2" fmla="val 618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top-right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4977613" y="5802376"/>
            <a:ext cx="2819400" cy="655820"/>
          </a:xfrm>
          <a:prstGeom prst="wedgeRoundRectCallout">
            <a:avLst>
              <a:gd name="adj1" fmla="val 64124"/>
              <a:gd name="adj2" fmla="val -6019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bottom-right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9844669" y="5667869"/>
            <a:ext cx="1828800" cy="924835"/>
          </a:xfrm>
          <a:prstGeom prst="wedgeRoundRectCallout">
            <a:avLst>
              <a:gd name="adj1" fmla="val -65698"/>
              <a:gd name="adj2" fmla="val -4572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bottom-left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582" y="1332257"/>
            <a:ext cx="8106745" cy="288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557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://c.universalscraps.com/files/en/backgrounds/valentines.day.backgrounds/valentines_day_background_03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012" y="1066800"/>
            <a:ext cx="8686800" cy="5009388"/>
          </a:xfrm>
          <a:prstGeom prst="roundRect">
            <a:avLst>
              <a:gd name="adj" fmla="val 889"/>
            </a:avLst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3544606" y="2291295"/>
            <a:ext cx="5099612" cy="2565693"/>
          </a:xfrm>
          <a:prstGeom prst="rect">
            <a:avLst/>
          </a:prstGeom>
        </p:spPr>
        <p:txBody>
          <a:bodyPr vert="horz" wrap="square" lIns="36000" tIns="36000" rIns="36000" bIns="36000" rtlCol="0" anchor="b" anchorCtr="0">
            <a:spAutoFit/>
          </a:bodyPr>
          <a:lstStyle>
            <a:lvl1pPr algn="ctr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 cap="none" baseline="0">
                <a:solidFill>
                  <a:srgbClr val="F3BE6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/>
              <a:t>CSS</a:t>
            </a:r>
            <a:br>
              <a:rPr lang="en-US" sz="6000" dirty="0"/>
            </a:br>
            <a:r>
              <a:rPr lang="en-US" sz="6000" dirty="0"/>
              <a:t>Background</a:t>
            </a:r>
            <a:br>
              <a:rPr lang="en-US" sz="6000" dirty="0"/>
            </a:br>
            <a:r>
              <a:rPr lang="en-US" sz="6000" dirty="0"/>
              <a:t>Properties</a:t>
            </a:r>
          </a:p>
        </p:txBody>
      </p:sp>
    </p:spTree>
    <p:extLst>
      <p:ext uri="{BB962C8B-B14F-4D97-AF65-F5344CB8AC3E}">
        <p14:creationId xmlns:p14="http://schemas.microsoft.com/office/powerpoint/2010/main" val="17288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(Background-Image)</a:t>
            </a:r>
            <a:endParaRPr lang="en-GB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50264" y="1151121"/>
            <a:ext cx="7601548" cy="310854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background-image: url(img/bgr.png)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background-repeat: repeat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background-repeat: repeat-x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background-repeat: repeat-y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background-repeat: no-repeat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36" y="4969031"/>
            <a:ext cx="7442604" cy="1439178"/>
          </a:xfrm>
          <a:prstGeom prst="rect">
            <a:avLst/>
          </a:prstGeom>
        </p:spPr>
      </p:pic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4113212" y="4599708"/>
            <a:ext cx="2057400" cy="639771"/>
          </a:xfrm>
          <a:prstGeom prst="wedgeRoundRectCallout">
            <a:avLst>
              <a:gd name="adj1" fmla="val -58564"/>
              <a:gd name="adj2" fmla="val 11554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repeat-x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6963" y="1600200"/>
            <a:ext cx="3128049" cy="4582317"/>
          </a:xfrm>
          <a:prstGeom prst="rect">
            <a:avLst/>
          </a:prstGeom>
        </p:spPr>
      </p:pic>
      <p:sp>
        <p:nvSpPr>
          <p:cNvPr id="16" name="AutoShape 7"/>
          <p:cNvSpPr>
            <a:spLocks noChangeArrowheads="1"/>
          </p:cNvSpPr>
          <p:nvPr/>
        </p:nvSpPr>
        <p:spPr bwMode="auto">
          <a:xfrm>
            <a:off x="6675148" y="2191141"/>
            <a:ext cx="1600200" cy="625546"/>
          </a:xfrm>
          <a:prstGeom prst="wedgeRoundRectCallout">
            <a:avLst>
              <a:gd name="adj1" fmla="val 88386"/>
              <a:gd name="adj2" fmla="val 5646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repeat</a:t>
            </a:r>
          </a:p>
        </p:txBody>
      </p:sp>
    </p:spTree>
    <p:extLst>
      <p:ext uri="{BB962C8B-B14F-4D97-AF65-F5344CB8AC3E}">
        <p14:creationId xmlns:p14="http://schemas.microsoft.com/office/powerpoint/2010/main" val="3943082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Shorthand Property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54563" y="2729929"/>
            <a:ext cx="11020200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background: #FFF0C0 url(img.jpg) no-repeat fixed top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883063" y="1235566"/>
            <a:ext cx="2775336" cy="1089912"/>
          </a:xfrm>
          <a:prstGeom prst="wedgeRoundRectCallout">
            <a:avLst>
              <a:gd name="adj1" fmla="val 43747"/>
              <a:gd name="adj2" fmla="val 1213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background-color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4388263" y="1235566"/>
            <a:ext cx="2775336" cy="1089912"/>
          </a:xfrm>
          <a:prstGeom prst="wedgeRoundRectCallout">
            <a:avLst>
              <a:gd name="adj1" fmla="val -17840"/>
              <a:gd name="adj2" fmla="val 12747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background-image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7893463" y="1235566"/>
            <a:ext cx="2590800" cy="1089912"/>
          </a:xfrm>
          <a:prstGeom prst="wedgeRoundRectCallout">
            <a:avLst>
              <a:gd name="adj1" fmla="val -39957"/>
              <a:gd name="adj2" fmla="val 12934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background-repeat</a:t>
            </a: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5531263" y="4267324"/>
            <a:ext cx="2775336" cy="1089912"/>
          </a:xfrm>
          <a:prstGeom prst="wedgeRoundRectCallout">
            <a:avLst>
              <a:gd name="adj1" fmla="val 93060"/>
              <a:gd name="adj2" fmla="val -10160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background-attachment</a:t>
            </a: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8609012" y="4267324"/>
            <a:ext cx="2590800" cy="1089912"/>
          </a:xfrm>
          <a:prstGeom prst="wedgeRoundRectCallout">
            <a:avLst>
              <a:gd name="adj1" fmla="val 37927"/>
              <a:gd name="adj2" fmla="val -1031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background-position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012" y="4252731"/>
            <a:ext cx="3087348" cy="213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260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Sprites: Multiple Images in a Single File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25725" y="1177625"/>
            <a:ext cx="10287001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&lt;img src="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img_navsprites.gif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"&gt;&lt;br&gt;&lt;br&gt;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&lt;img id="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home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 src="img_trans.gif"&gt;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Home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&lt;br&gt;&lt;br&gt;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&lt;img id="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src="img_trans.gif"&gt;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Right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6612" y="2761786"/>
            <a:ext cx="10310360" cy="369331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#home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width: 46px; height: 44px;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background: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url(img_navsprites.gif) 0 0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vertical-align: middle;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#next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width: 43px;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background: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url(img_navsprites.gif) -91px 0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vertical-align: middle; }</a:t>
            </a: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4963224" y="4580032"/>
            <a:ext cx="3124200" cy="927245"/>
          </a:xfrm>
          <a:prstGeom prst="wedgeRoundRectCallout">
            <a:avLst>
              <a:gd name="adj1" fmla="val 62768"/>
              <a:gd name="adj2" fmla="val 5355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Use negative value: move left by 91px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3470" y="2269329"/>
            <a:ext cx="2542153" cy="3139667"/>
          </a:xfrm>
          <a:prstGeom prst="roundRect">
            <a:avLst>
              <a:gd name="adj" fmla="val 2312"/>
            </a:avLst>
          </a:prstGeom>
        </p:spPr>
      </p:pic>
    </p:spTree>
    <p:extLst>
      <p:ext uri="{BB962C8B-B14F-4D97-AF65-F5344CB8AC3E}">
        <p14:creationId xmlns:p14="http://schemas.microsoft.com/office/powerpoint/2010/main" val="43470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888298" y="5427800"/>
            <a:ext cx="8564628" cy="820600"/>
          </a:xfrm>
        </p:spPr>
        <p:txBody>
          <a:bodyPr/>
          <a:lstStyle/>
          <a:p>
            <a:r>
              <a:rPr lang="en-US" dirty="0"/>
              <a:t>Width and Height</a:t>
            </a:r>
            <a:endParaRPr lang="en-GB" dirty="0"/>
          </a:p>
        </p:txBody>
      </p:sp>
      <p:pic>
        <p:nvPicPr>
          <p:cNvPr id="11" name="Picture 2" descr="Image result for width and heigh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2770" y="1143000"/>
            <a:ext cx="6055684" cy="3740727"/>
          </a:xfrm>
          <a:prstGeom prst="rect">
            <a:avLst/>
          </a:prstGeom>
          <a:noFill/>
          <a:scene3d>
            <a:camera prst="isometricOffAxis2Left">
              <a:rot lat="480000" lon="1560001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837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Block elements </a:t>
            </a:r>
            <a:r>
              <a:rPr lang="en-US" dirty="0"/>
              <a:t>have width / height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Inline elements </a:t>
            </a:r>
            <a:r>
              <a:rPr lang="en-US" dirty="0"/>
              <a:t>don't have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Width, Max-Width, Min-Width</a:t>
            </a:r>
            <a:endParaRPr lang="en-GB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629116" y="2651999"/>
            <a:ext cx="6132943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div, span {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width: 200px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;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378489" y="1151121"/>
            <a:ext cx="4209246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p {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50%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min-width: 120px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max-width: 220px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29116" y="3612596"/>
            <a:ext cx="3237344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 am block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span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 am span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span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710" y="3839032"/>
            <a:ext cx="7439025" cy="245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477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96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2000" b="1" dirty="0"/>
              <a:t/>
            </a:r>
            <a:br>
              <a:rPr lang="en-US" sz="2000" b="1" dirty="0"/>
            </a:br>
            <a:r>
              <a:rPr lang="en-US" sz="9600" b="1" dirty="0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#web-basics</a:t>
            </a:r>
            <a:endParaRPr lang="en-US" sz="96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</p:spTree>
    <p:extLst>
      <p:ext uri="{BB962C8B-B14F-4D97-AF65-F5344CB8AC3E}">
        <p14:creationId xmlns:p14="http://schemas.microsoft.com/office/powerpoint/2010/main" val="2789633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Block elements </a:t>
            </a:r>
            <a:r>
              <a:rPr lang="en-US" dirty="0"/>
              <a:t>have width / height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Inline elements </a:t>
            </a:r>
            <a:r>
              <a:rPr lang="en-US" dirty="0"/>
              <a:t>don't have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Height, Min-Height, Max-Height</a:t>
            </a:r>
            <a:endParaRPr lang="en-GB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647269" y="2712686"/>
            <a:ext cx="6132943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div, span {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height: 40px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;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378489" y="990600"/>
            <a:ext cx="4209246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p {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height: 50%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min-height: 50px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;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max-height: 100px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47268" y="3628472"/>
            <a:ext cx="3161143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 am block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span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 am span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span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824" y="3891494"/>
            <a:ext cx="7434146" cy="241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762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Inline-Block Elements: Vertical-Align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1209" y="1351521"/>
            <a:ext cx="2219512" cy="2176829"/>
          </a:xfrm>
          <a:prstGeom prst="rect">
            <a:avLst/>
          </a:prstGeom>
        </p:spPr>
      </p:pic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652218" y="3730487"/>
            <a:ext cx="5267653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.boxes li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inline-block;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text-align: center;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50px;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1px solid green;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2" name="Right Arrow 11"/>
          <p:cNvSpPr/>
          <p:nvPr/>
        </p:nvSpPr>
        <p:spPr>
          <a:xfrm flipH="1" flipV="1">
            <a:off x="9889760" y="3123609"/>
            <a:ext cx="457200" cy="152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3" name="TextBox 12"/>
          <p:cNvSpPr txBox="1"/>
          <p:nvPr/>
        </p:nvSpPr>
        <p:spPr>
          <a:xfrm>
            <a:off x="10346960" y="2938199"/>
            <a:ext cx="1498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bottom</a:t>
            </a:r>
            <a:endParaRPr lang="en-GB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238" y="1351522"/>
            <a:ext cx="2219512" cy="2176829"/>
          </a:xfrm>
          <a:prstGeom prst="rect">
            <a:avLst/>
          </a:prstGeom>
        </p:spPr>
      </p:pic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6197203" y="3730487"/>
            <a:ext cx="5267653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.boxes li:nth-child(1)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100px;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vertical-align: top;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.boxes li:nth-child(2)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50px; }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203" y="1351522"/>
            <a:ext cx="2237805" cy="2176829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flipH="1" flipV="1">
            <a:off x="6109062" y="2261057"/>
            <a:ext cx="457200" cy="152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6" name="TextBox 15"/>
          <p:cNvSpPr txBox="1"/>
          <p:nvPr/>
        </p:nvSpPr>
        <p:spPr>
          <a:xfrm>
            <a:off x="6566262" y="2091036"/>
            <a:ext cx="12946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middle</a:t>
            </a:r>
            <a:endParaRPr lang="en-GB" sz="26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Right Arrow 20"/>
          <p:cNvSpPr/>
          <p:nvPr/>
        </p:nvSpPr>
        <p:spPr>
          <a:xfrm flipH="1" flipV="1">
            <a:off x="2802556" y="1632764"/>
            <a:ext cx="457200" cy="152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2" name="TextBox 21"/>
          <p:cNvSpPr txBox="1"/>
          <p:nvPr/>
        </p:nvSpPr>
        <p:spPr>
          <a:xfrm>
            <a:off x="3259756" y="1462743"/>
            <a:ext cx="776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top</a:t>
            </a:r>
            <a:endParaRPr lang="en-GB" sz="26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815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3" y="5656400"/>
            <a:ext cx="10363200" cy="820600"/>
          </a:xfrm>
        </p:spPr>
        <p:txBody>
          <a:bodyPr/>
          <a:lstStyle/>
          <a:p>
            <a:r>
              <a:rPr lang="en-US" dirty="0"/>
              <a:t>Margins and Paddings</a:t>
            </a:r>
            <a:endParaRPr lang="en-GB" dirty="0"/>
          </a:p>
        </p:txBody>
      </p:sp>
      <p:pic>
        <p:nvPicPr>
          <p:cNvPr id="2050" name="Picture 2" descr="Image result for margin and padding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650" y="990600"/>
            <a:ext cx="5343526" cy="4381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561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605" y="1447800"/>
            <a:ext cx="8737241" cy="268776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Margins and Paddings</a:t>
            </a:r>
            <a:endParaRPr lang="en-GB" dirty="0"/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8380412" y="3271039"/>
            <a:ext cx="2133600" cy="765813"/>
          </a:xfrm>
          <a:prstGeom prst="wedgeRoundRectCallout">
            <a:avLst>
              <a:gd name="adj1" fmla="val -122434"/>
              <a:gd name="adj2" fmla="val -4664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padding</a:t>
            </a: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303212" y="2196105"/>
            <a:ext cx="1631155" cy="636522"/>
          </a:xfrm>
          <a:prstGeom prst="wedgeRoundRectCallout">
            <a:avLst>
              <a:gd name="adj1" fmla="val 80920"/>
              <a:gd name="adj2" fmla="val 6058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margin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2318499" y="5535067"/>
            <a:ext cx="7343998" cy="95410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div {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margin: 20px 20px 20px 20px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padding: 30px 30px 30px 30px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9946052" y="5506094"/>
            <a:ext cx="1849748" cy="983080"/>
          </a:xfrm>
          <a:prstGeom prst="wedgeRoundRectCallout">
            <a:avLst>
              <a:gd name="adj1" fmla="val -96005"/>
              <a:gd name="adj2" fmla="val -2314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margin-left</a:t>
            </a:r>
          </a:p>
        </p:txBody>
      </p:sp>
      <p:sp>
        <p:nvSpPr>
          <p:cNvPr id="16" name="AutoShape 7"/>
          <p:cNvSpPr>
            <a:spLocks noChangeArrowheads="1"/>
          </p:cNvSpPr>
          <p:nvPr/>
        </p:nvSpPr>
        <p:spPr bwMode="auto">
          <a:xfrm>
            <a:off x="7745323" y="4234868"/>
            <a:ext cx="2819400" cy="715056"/>
          </a:xfrm>
          <a:prstGeom prst="wedgeRoundRectCallout">
            <a:avLst>
              <a:gd name="adj1" fmla="val -47520"/>
              <a:gd name="adj2" fmla="val 14654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margin-bottom</a:t>
            </a:r>
          </a:p>
        </p:txBody>
      </p:sp>
      <p:sp>
        <p:nvSpPr>
          <p:cNvPr id="17" name="AutoShape 7"/>
          <p:cNvSpPr>
            <a:spLocks noChangeArrowheads="1"/>
          </p:cNvSpPr>
          <p:nvPr/>
        </p:nvSpPr>
        <p:spPr bwMode="auto">
          <a:xfrm>
            <a:off x="4687079" y="4235120"/>
            <a:ext cx="2606838" cy="715056"/>
          </a:xfrm>
          <a:prstGeom prst="wedgeRoundRectCallout">
            <a:avLst>
              <a:gd name="adj1" fmla="val 21748"/>
              <a:gd name="adj2" fmla="val 139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margin-right</a:t>
            </a:r>
          </a:p>
        </p:txBody>
      </p:sp>
      <p:sp>
        <p:nvSpPr>
          <p:cNvPr id="18" name="AutoShape 7"/>
          <p:cNvSpPr>
            <a:spLocks noChangeArrowheads="1"/>
          </p:cNvSpPr>
          <p:nvPr/>
        </p:nvSpPr>
        <p:spPr bwMode="auto">
          <a:xfrm>
            <a:off x="1658652" y="4234868"/>
            <a:ext cx="2606838" cy="715056"/>
          </a:xfrm>
          <a:prstGeom prst="wedgeRoundRectCallout">
            <a:avLst>
              <a:gd name="adj1" fmla="val 78775"/>
              <a:gd name="adj2" fmla="val 15291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margin-top</a:t>
            </a:r>
          </a:p>
        </p:txBody>
      </p:sp>
    </p:spTree>
    <p:extLst>
      <p:ext uri="{BB962C8B-B14F-4D97-AF65-F5344CB8AC3E}">
        <p14:creationId xmlns:p14="http://schemas.microsoft.com/office/powerpoint/2010/main" val="2808657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Social Media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2" y="1295400"/>
            <a:ext cx="8996427" cy="22223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2" y="4096078"/>
            <a:ext cx="8996427" cy="223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8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Social Media – HTML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1812" y="1447800"/>
            <a:ext cx="11125200" cy="458587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&lt;footer&gt;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&lt;section&gt;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  &lt;h2&gt;my account&lt;/h2&gt;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  &lt;ul&gt;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    &lt;li&gt;&lt;a href="#"&gt;orders&lt;/a&gt;&lt;/li&gt;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    &lt;li&gt;&lt;a href="#"&gt;profile details&lt;/a&gt;&lt;/li&gt;</a:t>
            </a:r>
            <a:endParaRPr lang="en-US" sz="2600" b="1" i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  &lt;/ul&gt;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&lt;/section&gt;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&lt;!-- TODO: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put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the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rest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&lt;section&gt;</a:t>
            </a:r>
            <a:r>
              <a:rPr lang="en-US" sz="26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here --&gt;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&lt;!-- TODO: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put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the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rest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&lt;ul&gt;</a:t>
            </a:r>
            <a:r>
              <a:rPr lang="en-US" sz="26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here --&gt;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&lt;!-- TODO: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put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the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rest</a:t>
            </a:r>
            <a:r>
              <a:rPr lang="en-US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&lt;li&gt;</a:t>
            </a:r>
            <a:r>
              <a:rPr lang="en-US" sz="26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GB" sz="26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here --&gt;</a:t>
            </a:r>
          </a:p>
        </p:txBody>
      </p:sp>
    </p:spTree>
    <p:extLst>
      <p:ext uri="{BB962C8B-B14F-4D97-AF65-F5344CB8AC3E}">
        <p14:creationId xmlns:p14="http://schemas.microsoft.com/office/powerpoint/2010/main" val="3210028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Social Media – HTML (2)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77315" y="1151121"/>
            <a:ext cx="11834191" cy="50167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&lt;section&gt;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&lt;h2&gt;let's get in touch&lt;/h2&gt;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&lt;div&gt;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&lt;div class="facebook"&gt;&lt;a href="#"&gt;&lt;/a&gt;&lt;/div&gt;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&lt;div class="linkedin"&gt;&lt;a href="#"&gt;&lt;/a&gt;&lt;/div&gt;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&lt;div class="youtube"&gt;&lt;a href="#"&gt;&lt;/a&gt;&lt;/div&gt;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&lt;div class="twitter"&gt;&lt;a href="#"&gt;&lt;/a&gt;&lt;/div&gt;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&lt;/div&gt;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&lt;/section&gt;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&lt;/footer&gt;</a:t>
            </a:r>
            <a:endParaRPr lang="en-GB" sz="3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1" y="6223329"/>
            <a:ext cx="12188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https://judge.softuni.bg/Contests/406/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9421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Social Media –</a:t>
            </a:r>
            <a:r>
              <a:rPr lang="en-GB" b="0" dirty="0"/>
              <a:t> </a:t>
            </a:r>
            <a:r>
              <a:rPr lang="en-US" dirty="0"/>
              <a:t>CSS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43246" y="1166739"/>
            <a:ext cx="5981797" cy="52937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ul, li, div, section, a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0;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background: rgb(41, 41, 41);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footer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150px;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 auto;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h2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text-transform: uppercase;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section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float: left;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margin-left: 10px;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382647" y="1166740"/>
            <a:ext cx="5519822" cy="52937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20px;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150px;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#ffffff;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list-style: none;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text-decoration: none;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rgb(181, 180, 152);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30px;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text-transform: capitalize;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85230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Social Media –</a:t>
            </a:r>
            <a:r>
              <a:rPr lang="en-GB" b="0" dirty="0"/>
              <a:t> </a:t>
            </a:r>
            <a:r>
              <a:rPr lang="en-US" dirty="0"/>
              <a:t>CSS (2)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5612" y="1013911"/>
            <a:ext cx="11277600" cy="20928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footer &gt; section &gt; div div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70px;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58px;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url("images/social.jpg");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inline-block; 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55612" y="3223473"/>
            <a:ext cx="11277600" cy="329320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.twitter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background-position: 772px 126px;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.linkedin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background-position: 642px 126px;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.youtube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background-position: 325px 126px;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.facebook, .twitter, .youtube, .linkedin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cursor: pointer;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.facebook:hover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background-position: 0 60px;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.linkedin:hover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background-position: 642px 63px;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.youtube:hover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background-position: 325px 63px;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.twitter:hover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background-position: -66px 63px;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310" y="1042602"/>
            <a:ext cx="3962400" cy="9787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310" y="2098549"/>
            <a:ext cx="3962400" cy="978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54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css box model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012" y="1752600"/>
            <a:ext cx="5710881" cy="4553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" y="762000"/>
            <a:ext cx="12188824" cy="820600"/>
          </a:xfrm>
        </p:spPr>
        <p:txBody>
          <a:bodyPr/>
          <a:lstStyle/>
          <a:p>
            <a:r>
              <a:rPr lang="en-US" dirty="0"/>
              <a:t>Border Box and Content Box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4012" y="1752600"/>
            <a:ext cx="4903310" cy="455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971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6612" y="3581400"/>
            <a:ext cx="10363200" cy="820600"/>
          </a:xfrm>
        </p:spPr>
        <p:txBody>
          <a:bodyPr/>
          <a:lstStyle/>
          <a:p>
            <a:r>
              <a:rPr lang="en-US" dirty="0"/>
              <a:t>CSS Font </a:t>
            </a:r>
            <a:r>
              <a:rPr lang="bg-BG" dirty="0"/>
              <a:t>/ </a:t>
            </a:r>
            <a:r>
              <a:rPr lang="en-US" dirty="0"/>
              <a:t>Text Properties</a:t>
            </a:r>
            <a:endParaRPr lang="en-GB" dirty="0"/>
          </a:p>
        </p:txBody>
      </p:sp>
      <p:pic>
        <p:nvPicPr>
          <p:cNvPr id="6" name="Picture 5" descr="http://icons2.iconarchive.com/icons/laurent-baumann/blend/256/Document-Font-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4858">
            <a:off x="1529239" y="1076865"/>
            <a:ext cx="2326444" cy="2326444"/>
          </a:xfrm>
          <a:prstGeom prst="rect">
            <a:avLst/>
          </a:prstGeom>
          <a:noFill/>
        </p:spPr>
      </p:pic>
      <p:pic>
        <p:nvPicPr>
          <p:cNvPr id="8" name="Picture 7" descr="http://www.iconspedia.com/uploads/991690890111248176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65406">
            <a:off x="7852043" y="1131724"/>
            <a:ext cx="2216727" cy="2216727"/>
          </a:xfrm>
          <a:prstGeom prst="rect">
            <a:avLst/>
          </a:prstGeom>
          <a:noFill/>
        </p:spPr>
      </p:pic>
      <p:pic>
        <p:nvPicPr>
          <p:cNvPr id="9" name="Picture 8" descr="http://www.harborsign.com/Images/fonts.g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9658" y="647131"/>
            <a:ext cx="1766602" cy="2274624"/>
          </a:xfrm>
          <a:prstGeom prst="rect">
            <a:avLst/>
          </a:prstGeom>
          <a:solidFill>
            <a:srgbClr val="FFFFFF"/>
          </a:solidFill>
          <a:scene3d>
            <a:camera prst="perspectiveAbove"/>
            <a:lightRig rig="threePt" dir="t"/>
          </a:scene3d>
        </p:spPr>
      </p:pic>
      <p:pic>
        <p:nvPicPr>
          <p:cNvPr id="10" name="Picture 9" descr="http://machintsandtips.com/wp-content/uploads/2009/09/fonts-icon.pn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2739">
            <a:off x="7783705" y="4732657"/>
            <a:ext cx="1277929" cy="14789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 descr="http://www.soget.com/images/icone/font-icon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29405">
            <a:off x="3009903" y="4762031"/>
            <a:ext cx="1213700" cy="1426796"/>
          </a:xfrm>
          <a:prstGeom prst="roundRect">
            <a:avLst>
              <a:gd name="adj" fmla="val 4639"/>
            </a:avLst>
          </a:prstGeom>
          <a:noFill/>
          <a:effectLst>
            <a:softEdge rad="63500"/>
          </a:effectLst>
        </p:spPr>
      </p:pic>
      <p:sp>
        <p:nvSpPr>
          <p:cNvPr id="2" name="TextBox 1"/>
          <p:cNvSpPr txBox="1"/>
          <p:nvPr/>
        </p:nvSpPr>
        <p:spPr>
          <a:xfrm rot="384898">
            <a:off x="4570411" y="4662630"/>
            <a:ext cx="2895600" cy="1015663"/>
          </a:xfrm>
          <a:prstGeom prst="rect">
            <a:avLst/>
          </a:prstGeom>
          <a:noFill/>
          <a:scene3d>
            <a:camera prst="perspectiveHeroicExtremeRightFacing"/>
            <a:lightRig rig="threePt" dir="t"/>
          </a:scene3d>
        </p:spPr>
        <p:txBody>
          <a:bodyPr wrap="square" rtlCol="0">
            <a:prstTxWarp prst="textChevron">
              <a:avLst/>
            </a:prstTxWarp>
            <a:spAutoFit/>
          </a:bodyPr>
          <a:lstStyle/>
          <a:p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CSS Text</a:t>
            </a:r>
          </a:p>
        </p:txBody>
      </p:sp>
    </p:spTree>
    <p:extLst>
      <p:ext uri="{BB962C8B-B14F-4D97-AF65-F5344CB8AC3E}">
        <p14:creationId xmlns:p14="http://schemas.microsoft.com/office/powerpoint/2010/main" val="1331759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</a:t>
            </a:r>
            <a:r>
              <a:rPr lang="en-US"/>
              <a:t>Box-Sizing: Content-Box</a:t>
            </a:r>
            <a:endParaRPr lang="en-GB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98612" y="979538"/>
            <a:ext cx="89154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class="div1"&gt;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 div is smaller…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98612" y="1589138"/>
            <a:ext cx="89154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class="div2"&gt;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 div is bigger…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98612" y="2198738"/>
            <a:ext cx="7239000" cy="44012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.div1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300px;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100px;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1px solid blue;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.div2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300px;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100px;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padding: 50px;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1px solid blue;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827" y="2514600"/>
            <a:ext cx="4155969" cy="378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240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Box-Sizing: Border-Box</a:t>
            </a:r>
            <a:endParaRPr lang="en-GB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5800" y="1059974"/>
            <a:ext cx="7239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class="div1"&gt;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Both divs…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84212" y="1745774"/>
            <a:ext cx="7239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class="div2"&gt;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Hooray!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4212" y="2431574"/>
            <a:ext cx="7239000" cy="40934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{ box-sizing: border-box;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.div1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300px;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100px;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1px solid blue;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.div2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300px;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100px;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padding: 50px;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1px solid blue; }</a:t>
            </a:r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5907" y="2757755"/>
            <a:ext cx="4175760" cy="344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13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982159"/>
            <a:ext cx="10363200" cy="801968"/>
          </a:xfrm>
        </p:spPr>
        <p:txBody>
          <a:bodyPr/>
          <a:lstStyle/>
          <a:p>
            <a:r>
              <a:rPr lang="en-US" dirty="0"/>
              <a:t>CSS Positioning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912813" y="5784127"/>
            <a:ext cx="10363200" cy="692873"/>
          </a:xfrm>
        </p:spPr>
        <p:txBody>
          <a:bodyPr/>
          <a:lstStyle/>
          <a:p>
            <a:r>
              <a:rPr lang="en-US" dirty="0"/>
              <a:t>Positioning of the HTML Elements</a:t>
            </a:r>
            <a:endParaRPr lang="en-GB" dirty="0"/>
          </a:p>
        </p:txBody>
      </p:sp>
      <p:pic>
        <p:nvPicPr>
          <p:cNvPr id="7" name="Picture 2" descr="Image result for css position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89313" y="685800"/>
            <a:ext cx="5410200" cy="40576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Positioning: Static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79412" y="1371600"/>
            <a:ext cx="6553200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class="static"&gt;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static is the default value…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79412" y="3457134"/>
            <a:ext cx="6324600" cy="24006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.static 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static;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border: 3px solid green;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10px;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812" y="3457133"/>
            <a:ext cx="4800600" cy="240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400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Positioning: Relative</a:t>
            </a:r>
            <a:endParaRPr lang="en-GB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44626" y="1151121"/>
            <a:ext cx="5411788" cy="249299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&lt;div class="relative1"&gt;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relative behaves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&lt;div class="relative2"&gt;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  Setting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the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top…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&lt;/div&gt;</a:t>
            </a:r>
            <a:endParaRPr lang="en-GB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&lt;/div&gt;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44626" y="3847346"/>
            <a:ext cx="6668986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.relative1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position: relative;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.relative2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relative;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top: 20px; left: 30px;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982" y="2672510"/>
            <a:ext cx="6213415" cy="2865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505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Positioning: Absolute</a:t>
            </a:r>
            <a:endParaRPr lang="en-GB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531812" y="1056144"/>
            <a:ext cx="5486400" cy="249299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&lt;div class="relative"&gt;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This element is relatively…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&lt;div class="absolute"&gt;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  This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element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is…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&lt;/div&gt;</a:t>
            </a:r>
            <a:endParaRPr lang="en-GB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&lt;/div&gt;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31812" y="3723144"/>
            <a:ext cx="5257800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.relative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relative;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.absolute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absolute;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top: 100px; right: 0;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779" y="2209800"/>
            <a:ext cx="6335366" cy="334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333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Positioning: Fixed</a:t>
            </a:r>
            <a:endParaRPr lang="en-GB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368424" y="5041347"/>
            <a:ext cx="5715000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class="fixed"&gt;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 fixed element is positioned…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class="div"&gt;&lt;/div&gt;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1149" y="1040252"/>
            <a:ext cx="6059307" cy="56938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.fixed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fixed;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top: 40px;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white;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150px;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3px solid #8b603d;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.div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#CCCCCC;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opacity: 0.8;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150px;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50px;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3px solid #0000FF;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667" y="1295400"/>
            <a:ext cx="4510514" cy="329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639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Drop Down Menu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990600"/>
            <a:ext cx="11466599" cy="5570355"/>
          </a:xfrm>
        </p:spPr>
        <p:txBody>
          <a:bodyPr/>
          <a:lstStyle/>
          <a:p>
            <a:r>
              <a:rPr lang="en-US" dirty="0"/>
              <a:t>Create a Web page (HTML + CSS) like at the screenshot: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1" y="6285344"/>
            <a:ext cx="12188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https://judge.softuni.bg/Contests/406/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2" y="1981200"/>
            <a:ext cx="9155925" cy="407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552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Drop Down Menu (HTML)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0163" y="1111212"/>
            <a:ext cx="11034600" cy="541379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&lt;nav&gt;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&lt;ul&gt;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&lt;li&gt;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href="#"&gt;Home&lt;/a&gt;&lt;/li&gt;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600" b="1" i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&lt;!-- TODO: put the rest list item here--&gt;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&lt;li&gt;&lt;a href="#"&gt;Web Design&lt;/a&gt;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&lt;ul&gt;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GB" sz="2600" b="1" i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&lt;!-- TODO: put the rest list item here--&gt;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i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&lt;li&gt;&lt;a href="#"&gt;Tutorials&lt;/a&gt;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&lt;ul&gt;</a:t>
            </a:r>
            <a:r>
              <a:rPr lang="en-GB" sz="2600" b="1" i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&lt;!-- TODO: put the rest list item here--&gt;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&lt;/li&gt;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&lt;/ul&gt;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&lt;/li&gt;</a:t>
            </a:r>
            <a:r>
              <a:rPr lang="en-GB" sz="2600" b="1" i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&lt;!-- TODO: put the rest list item here--&gt;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&lt;/ul&gt;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&lt;/nav&gt;</a:t>
            </a:r>
          </a:p>
        </p:txBody>
      </p:sp>
    </p:spTree>
    <p:extLst>
      <p:ext uri="{BB962C8B-B14F-4D97-AF65-F5344CB8AC3E}">
        <p14:creationId xmlns:p14="http://schemas.microsoft.com/office/powerpoint/2010/main" val="190670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Drop Down Menu (CSS)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23670" y="1127827"/>
            <a:ext cx="5638800" cy="52937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@import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url(http://fonts.googleapis.com/css?family=Open+Sans);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font-family: 'Open Sans',   sans-serif;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#1d211e;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22px;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line-height: 22px;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#ffffff;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text-align: center;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#ffffff; 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135757" y="1127827"/>
            <a:ext cx="5645066" cy="52937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50px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background-color: #e67c1f;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 ul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list-style: none;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relative;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 ul li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inline-block;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background-color: #e67c1f;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51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font</a:t>
            </a:r>
            <a:r>
              <a:rPr lang="en-US" dirty="0"/>
              <a:t> property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40341"/>
            <a:ext cx="9577597" cy="1110780"/>
          </a:xfrm>
        </p:spPr>
        <p:txBody>
          <a:bodyPr/>
          <a:lstStyle/>
          <a:p>
            <a:r>
              <a:rPr lang="en-US" dirty="0"/>
              <a:t>Font Property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1" y="1947958"/>
            <a:ext cx="10515601" cy="5847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font: italic normal bold 12px/16px Verdana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6611" y="3389342"/>
            <a:ext cx="4724538" cy="286232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font-style: italic;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font-variant: normal;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font-weight: bold;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font-size: 12px;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line-height: 16px;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 Verdana;</a:t>
            </a:r>
          </a:p>
        </p:txBody>
      </p:sp>
      <p:sp>
        <p:nvSpPr>
          <p:cNvPr id="7" name="Down Arrow 6"/>
          <p:cNvSpPr/>
          <p:nvPr/>
        </p:nvSpPr>
        <p:spPr>
          <a:xfrm>
            <a:off x="3046411" y="2722776"/>
            <a:ext cx="381000" cy="47652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451" y="2856344"/>
            <a:ext cx="5143482" cy="339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99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Drop Down Menu (More CSS)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80495" y="1146800"/>
            <a:ext cx="5486400" cy="52937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 a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0 10px;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#FFF;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font-size:20px;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line-height: 60px;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text-decoration: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none;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 a:hover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background-color: #000000;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 ul ul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none;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absolute;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995495" y="1146800"/>
            <a:ext cx="5867399" cy="52937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 ul li:hover &gt; ul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inline-block;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 ul ul li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170px;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relative;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block;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 ul ul ul li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relative;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top: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-60px;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left: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85px;</a:t>
            </a: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 &gt; a::after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content:' +';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 &gt; a:only-child::after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bg-BG" sz="26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content:''; }</a:t>
            </a:r>
          </a:p>
        </p:txBody>
      </p:sp>
    </p:spTree>
    <p:extLst>
      <p:ext uri="{BB962C8B-B14F-4D97-AF65-F5344CB8AC3E}">
        <p14:creationId xmlns:p14="http://schemas.microsoft.com/office/powerpoint/2010/main" val="273323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2812" y="1219200"/>
            <a:ext cx="10363200" cy="820600"/>
          </a:xfrm>
        </p:spPr>
        <p:txBody>
          <a:bodyPr/>
          <a:lstStyle/>
          <a:p>
            <a:r>
              <a:rPr lang="en-US" dirty="0"/>
              <a:t>Floating</a:t>
            </a:r>
            <a:r>
              <a:rPr lang="bg-BG" dirty="0"/>
              <a:t> </a:t>
            </a:r>
            <a:r>
              <a:rPr lang="en-US" dirty="0"/>
              <a:t>Elements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0262" y="1401317"/>
            <a:ext cx="7988300" cy="4981794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85023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HTML elements can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float</a:t>
            </a:r>
            <a:r>
              <a:rPr lang="en-US" dirty="0"/>
              <a:t> left and right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84326" y="1853335"/>
            <a:ext cx="3276390" cy="2051802"/>
            <a:chOff x="8151812" y="2377958"/>
            <a:chExt cx="3276390" cy="2051802"/>
          </a:xfrm>
        </p:grpSpPr>
        <p:sp>
          <p:nvSpPr>
            <p:cNvPr id="7" name="Rounded Rectangle 6"/>
            <p:cNvSpPr/>
            <p:nvPr/>
          </p:nvSpPr>
          <p:spPr>
            <a:xfrm>
              <a:off x="8151812" y="2377958"/>
              <a:ext cx="3276390" cy="2051802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25000"/>
              </a:scheme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766412" y="2576513"/>
              <a:ext cx="1441302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766412" y="2860626"/>
              <a:ext cx="1441302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9766412" y="3146881"/>
              <a:ext cx="1441302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9766412" y="3430994"/>
              <a:ext cx="1441302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8372509" y="3718166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8372509" y="4002279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8383394" y="2594867"/>
              <a:ext cx="1254382" cy="980433"/>
              <a:chOff x="8860388" y="4175129"/>
              <a:chExt cx="1137052" cy="400800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8860388" y="4175129"/>
                <a:ext cx="1137052" cy="400800"/>
              </a:xfrm>
              <a:prstGeom prst="roundRect">
                <a:avLst>
                  <a:gd name="adj" fmla="val 903"/>
                </a:avLst>
              </a:prstGeom>
              <a:solidFill>
                <a:schemeClr val="accent1">
                  <a:alpha val="50000"/>
                </a:schemeClr>
              </a:solidFill>
              <a:ln w="38100">
                <a:solidFill>
                  <a:schemeClr val="tx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8964862" y="4213310"/>
                <a:ext cx="922303" cy="321387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noProof="1">
                    <a:solidFill>
                      <a:schemeClr val="bg1"/>
                    </a:solidFill>
                  </a:rPr>
                  <a:t>float:left</a:t>
                </a:r>
              </a:p>
            </p:txBody>
          </p:sp>
        </p:grpSp>
      </p:grpSp>
      <p:grpSp>
        <p:nvGrpSpPr>
          <p:cNvPr id="41" name="Group 40"/>
          <p:cNvGrpSpPr/>
          <p:nvPr/>
        </p:nvGrpSpPr>
        <p:grpSpPr>
          <a:xfrm>
            <a:off x="8228222" y="1853335"/>
            <a:ext cx="3276390" cy="2051802"/>
            <a:chOff x="8151812" y="2377958"/>
            <a:chExt cx="3276390" cy="2051802"/>
          </a:xfrm>
        </p:grpSpPr>
        <p:sp>
          <p:nvSpPr>
            <p:cNvPr id="42" name="Rounded Rectangle 41"/>
            <p:cNvSpPr/>
            <p:nvPr/>
          </p:nvSpPr>
          <p:spPr>
            <a:xfrm>
              <a:off x="8151812" y="2377958"/>
              <a:ext cx="3276390" cy="2051802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25000"/>
              </a:scheme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8372509" y="2576513"/>
              <a:ext cx="1187519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8372509" y="2860626"/>
              <a:ext cx="1187519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372509" y="3146881"/>
              <a:ext cx="1187519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8372509" y="3430994"/>
              <a:ext cx="1187519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8372509" y="3718166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8372509" y="4002279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9715395" y="2602814"/>
              <a:ext cx="1484400" cy="980433"/>
              <a:chOff x="10067799" y="4178378"/>
              <a:chExt cx="1345555" cy="400800"/>
            </a:xfrm>
          </p:grpSpPr>
          <p:sp>
            <p:nvSpPr>
              <p:cNvPr id="50" name="Rounded Rectangle 49"/>
              <p:cNvSpPr/>
              <p:nvPr/>
            </p:nvSpPr>
            <p:spPr>
              <a:xfrm>
                <a:off x="10067799" y="4178378"/>
                <a:ext cx="1345555" cy="400800"/>
              </a:xfrm>
              <a:prstGeom prst="roundRect">
                <a:avLst>
                  <a:gd name="adj" fmla="val 903"/>
                </a:avLst>
              </a:prstGeom>
              <a:solidFill>
                <a:schemeClr val="accent1">
                  <a:alpha val="50000"/>
                </a:schemeClr>
              </a:solidFill>
              <a:ln w="38100">
                <a:solidFill>
                  <a:schemeClr val="tx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10172272" y="4216559"/>
                <a:ext cx="1091428" cy="321387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noProof="1">
                    <a:solidFill>
                      <a:schemeClr val="bg1"/>
                    </a:solidFill>
                  </a:rPr>
                  <a:t>float:right</a:t>
                </a:r>
              </a:p>
            </p:txBody>
          </p:sp>
        </p:grpSp>
      </p:grpSp>
      <p:grpSp>
        <p:nvGrpSpPr>
          <p:cNvPr id="52" name="Group 51"/>
          <p:cNvGrpSpPr/>
          <p:nvPr/>
        </p:nvGrpSpPr>
        <p:grpSpPr>
          <a:xfrm>
            <a:off x="4461209" y="1853335"/>
            <a:ext cx="3276390" cy="2051802"/>
            <a:chOff x="8151812" y="2377958"/>
            <a:chExt cx="3276390" cy="2051802"/>
          </a:xfrm>
        </p:grpSpPr>
        <p:sp>
          <p:nvSpPr>
            <p:cNvPr id="53" name="Rounded Rectangle 52"/>
            <p:cNvSpPr/>
            <p:nvPr/>
          </p:nvSpPr>
          <p:spPr>
            <a:xfrm>
              <a:off x="8151812" y="2377958"/>
              <a:ext cx="3276390" cy="2051802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25000"/>
              </a:scheme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372509" y="2576513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8372509" y="4002279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grpSp>
          <p:nvGrpSpPr>
            <p:cNvPr id="60" name="Group 59"/>
            <p:cNvGrpSpPr/>
            <p:nvPr/>
          </p:nvGrpSpPr>
          <p:grpSpPr>
            <a:xfrm>
              <a:off x="9029595" y="2912766"/>
              <a:ext cx="1524514" cy="980433"/>
              <a:chOff x="9446146" y="4305086"/>
              <a:chExt cx="1381917" cy="400800"/>
            </a:xfrm>
          </p:grpSpPr>
          <p:sp>
            <p:nvSpPr>
              <p:cNvPr id="61" name="Rounded Rectangle 60"/>
              <p:cNvSpPr/>
              <p:nvPr/>
            </p:nvSpPr>
            <p:spPr>
              <a:xfrm>
                <a:off x="9446146" y="4305086"/>
                <a:ext cx="1381917" cy="400800"/>
              </a:xfrm>
              <a:prstGeom prst="roundRect">
                <a:avLst>
                  <a:gd name="adj" fmla="val 903"/>
                </a:avLst>
              </a:prstGeom>
              <a:solidFill>
                <a:schemeClr val="accent1">
                  <a:alpha val="50000"/>
                </a:schemeClr>
              </a:solidFill>
              <a:ln w="38100">
                <a:solidFill>
                  <a:schemeClr val="tx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9557487" y="4343267"/>
                <a:ext cx="1120922" cy="321387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noProof="1">
                    <a:solidFill>
                      <a:schemeClr val="bg1"/>
                    </a:solidFill>
                  </a:rPr>
                  <a:t>no floating block</a:t>
                </a:r>
              </a:p>
            </p:txBody>
          </p:sp>
        </p:grpSp>
      </p:grpSp>
      <p:sp>
        <p:nvSpPr>
          <p:cNvPr id="67" name="Rectangle 66"/>
          <p:cNvSpPr>
            <a:spLocks noChangeArrowheads="1"/>
          </p:cNvSpPr>
          <p:nvPr/>
        </p:nvSpPr>
        <p:spPr bwMode="auto">
          <a:xfrm>
            <a:off x="684326" y="4182879"/>
            <a:ext cx="3276389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Some text around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 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float:left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 float:left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&lt;/div&gt;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69" name="Rectangle 68"/>
          <p:cNvSpPr>
            <a:spLocks noChangeArrowheads="1"/>
          </p:cNvSpPr>
          <p:nvPr/>
        </p:nvSpPr>
        <p:spPr bwMode="auto">
          <a:xfrm>
            <a:off x="4461208" y="4182879"/>
            <a:ext cx="3276391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Some text before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 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margin:0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auto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 no floating block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0" name="Rectangle 69"/>
          <p:cNvSpPr>
            <a:spLocks noChangeArrowheads="1"/>
          </p:cNvSpPr>
          <p:nvPr/>
        </p:nvSpPr>
        <p:spPr bwMode="auto">
          <a:xfrm>
            <a:off x="8228222" y="4182879"/>
            <a:ext cx="327639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Some text around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 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float:right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 float:left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387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9" grpId="0" animBg="1"/>
      <p:bldP spid="7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0"/>
            <a:ext cx="6692035" cy="5570355"/>
          </a:xfrm>
        </p:spPr>
        <p:txBody>
          <a:bodyPr/>
          <a:lstStyle/>
          <a:p>
            <a:r>
              <a:rPr lang="en-US" dirty="0"/>
              <a:t>Create a Web page (HTML + CSS) like at the screenshot: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Floating Elements (HTML)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31811" y="2277879"/>
            <a:ext cx="7035179" cy="38318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&lt;main&gt;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class="left"&gt;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left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float CSS property …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class="right"&gt;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right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float CSS property …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Without floating …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class="center"&gt;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 float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Without floating …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&lt;/main&gt;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1" y="6240279"/>
            <a:ext cx="12188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https://judge.softuni.bg/Contests/406/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0812" y="1806234"/>
            <a:ext cx="3946407" cy="430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602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Floating Elements (CSS)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08012" y="1094731"/>
            <a:ext cx="6019800" cy="549381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main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width: 400px;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text-align: justify;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.left, .right, .center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120px; height: 30px;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line-height: 30px;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text-align: center;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10px;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CornflowerBlue;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border-radius: 5px;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text-shadow: 0px 0px 5px white; 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052355" y="1094731"/>
            <a:ext cx="4479812" cy="549381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.left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float: left;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margin-right: 10px;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.right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float: right;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margin-left: 10px;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.center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 auto;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5570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You are given the HTML for this page. Write the missing CSS. 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left floating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right floating </a:t>
            </a:r>
            <a:r>
              <a:rPr lang="en-US" dirty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clearing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Clear Floating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287" y="2549833"/>
            <a:ext cx="6317073" cy="395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8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Clear Floating (HTML)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07972" y="948061"/>
            <a:ext cx="11386464" cy="578004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&lt;header&gt;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&lt;h1&gt;Chania&lt;/h1&gt;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&lt;/header&gt;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&lt;main class="clearfix"&gt;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&lt;aside</a:t>
            </a:r>
            <a:r>
              <a:rPr lang="en-GB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class="float-left menu"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&lt;li&gt;The Flight&lt;/li&gt;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&lt;li&gt;The City&lt;/li&gt;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&lt;li&gt;The Island&lt;/li&gt;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&lt;li&gt;The Food&lt;/li&gt;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&lt;/ul&gt;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&lt;/aside&gt;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63092" y="6171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https://judge.softuni.bg/Contests/406/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365" y="1384663"/>
            <a:ext cx="4555532" cy="284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838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Clear Floating (HTML)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08012" y="1151121"/>
            <a:ext cx="10890638" cy="43581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&lt;article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class="float-right content"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&lt;h2&gt;The City&lt;/h2&gt;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&lt;p&gt;Chania is the capital of the Chania…&lt;/p&gt;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&lt;p&gt;You will learn more about web layout…&lt;/p&gt;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&lt;/article&gt;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&lt;/main&gt;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&lt;footer&gt;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&lt;p&gt;Footer Text&lt;/p&gt;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&lt;/footer&gt;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217" y="3452877"/>
            <a:ext cx="4876800" cy="305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11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Clear Floating (CSS)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03212" y="1131068"/>
            <a:ext cx="6096000" cy="537377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box-sizing: border-box;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header, footer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#8b603d;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white;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15px;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2px solid #4B4B4B;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.menu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width: 25%;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.float-left</a:t>
            </a:r>
            <a:r>
              <a:rPr lang="en-GB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float: left;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15px;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.float-right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float: right;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.content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width: 75%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932612" y="1100334"/>
            <a:ext cx="4914803" cy="537377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.menu ul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list-style-type: none;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0;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.menu li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8px;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margin-bottom: 8px;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#33b5e5;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#ffffff;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.clearfix::after</a:t>
            </a:r>
            <a:r>
              <a:rPr lang="en-GB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content: "";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block;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clear: both; height: 0; }</a:t>
            </a:r>
          </a:p>
        </p:txBody>
      </p:sp>
    </p:spTree>
    <p:extLst>
      <p:ext uri="{BB962C8B-B14F-4D97-AF65-F5344CB8AC3E}">
        <p14:creationId xmlns:p14="http://schemas.microsoft.com/office/powerpoint/2010/main" val="132111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059045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3200" dirty="0"/>
              <a:t>Font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3200" dirty="0"/>
              <a:t>Borders: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3200" dirty="0"/>
              <a:t>Margins and Paddings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3200" dirty="0"/>
              <a:t>CSS Positioning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3200" dirty="0"/>
              <a:t>Float and Clear</a:t>
            </a:r>
            <a:endParaRPr lang="en-GB" sz="3200" dirty="0"/>
          </a:p>
          <a:p>
            <a:pPr>
              <a:lnSpc>
                <a:spcPct val="100000"/>
              </a:lnSpc>
            </a:pPr>
            <a:endParaRPr lang="en-GB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2735" y="2342369"/>
            <a:ext cx="4275406" cy="3171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511921" y="1729867"/>
            <a:ext cx="5580901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@font-face {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 Lato;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24743" y="2993365"/>
            <a:ext cx="5580901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 {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border: 4px solid #0053ff;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13" name="Picture 2" descr="Image result for margin and padding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7817" y="4473734"/>
            <a:ext cx="2454421" cy="2012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8940" y="1328162"/>
            <a:ext cx="5192916" cy="863370"/>
          </a:xfrm>
          <a:prstGeom prst="rect">
            <a:avLst/>
          </a:prstGeom>
        </p:spPr>
      </p:pic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524743" y="5442468"/>
            <a:ext cx="4498743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.left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float: left; }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24743" y="6031086"/>
            <a:ext cx="4498743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.clearfix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clear: left; }</a:t>
            </a:r>
          </a:p>
        </p:txBody>
      </p:sp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Font Embedding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3408" y="1102256"/>
            <a:ext cx="10665004" cy="95410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&lt;h1&gt;HTML &amp; CSS Course&lt;/h1&gt;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&lt;h2&gt;Normal Text&lt;/h2&gt;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63408" y="2270480"/>
            <a:ext cx="10665004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@font-face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 SketchRockwell;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src:</a:t>
            </a: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url('fonts/SketchRockwell.ttf')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63408" y="4423589"/>
            <a:ext cx="10665004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 SketchRockwell;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3.5em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012" y="4209472"/>
            <a:ext cx="4015059" cy="224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265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CSS Presentation and Positioning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https://softuni.bg/courses/web-fundamentals-html5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58471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61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1415" y="3276600"/>
            <a:ext cx="6302818" cy="2205208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  <a:buClr>
                <a:srgbClr val="F0A22E"/>
              </a:buClr>
            </a:pPr>
            <a:r>
              <a:rPr lang="en-US" dirty="0">
                <a:solidFill>
                  <a:prstClr val="white"/>
                </a:solidFill>
                <a:hlinkClick r:id="rId3"/>
              </a:rPr>
              <a:t>softuni.bg</a:t>
            </a:r>
            <a:endParaRPr lang="en-US" dirty="0">
              <a:solidFill>
                <a:prstClr val="white"/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Foundation</a:t>
            </a:r>
            <a:endParaRPr lang="bg-BG" dirty="0"/>
          </a:p>
          <a:p>
            <a:pPr lvl="1">
              <a:lnSpc>
                <a:spcPct val="100000"/>
              </a:lnSpc>
              <a:buClr>
                <a:srgbClr val="F0A22E"/>
              </a:buClr>
            </a:pPr>
            <a:r>
              <a:rPr lang="en-US" dirty="0">
                <a:hlinkClick r:id="rId4"/>
              </a:rPr>
              <a:t>softuni.org</a:t>
            </a:r>
            <a:endParaRPr lang="en-US" dirty="0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buClr>
                <a:srgbClr val="F0A22E"/>
              </a:buClr>
            </a:pPr>
            <a:r>
              <a:rPr lang="en-US" dirty="0">
                <a:solidFill>
                  <a:prstClr val="white"/>
                </a:solidFill>
                <a:hlinkClick r:id="rId5"/>
              </a:rPr>
              <a:t>facebook.com/</a:t>
            </a:r>
            <a:r>
              <a:rPr lang="en-US" noProof="1">
                <a:solidFill>
                  <a:prstClr val="white"/>
                </a:solidFill>
                <a:hlinkClick r:id="rId5"/>
              </a:rPr>
              <a:t>SoftwareUniversity</a:t>
            </a:r>
            <a:endParaRPr lang="en-US" sz="2800" noProof="1">
              <a:solidFill>
                <a:schemeClr val="tx2"/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</a:p>
          <a:p>
            <a:pPr lvl="1">
              <a:lnSpc>
                <a:spcPct val="100000"/>
              </a:lnSpc>
              <a:buClr>
                <a:srgbClr val="F0A22E"/>
              </a:buClr>
            </a:pPr>
            <a:r>
              <a:rPr lang="en-US" dirty="0">
                <a:solidFill>
                  <a:prstClr val="white"/>
                </a:solidFill>
                <a:hlinkClick r:id="rId6"/>
              </a:rPr>
              <a:t>softuni.bg/forum</a:t>
            </a:r>
            <a:endParaRPr lang="en-US" dirty="0">
              <a:solidFill>
                <a:prstClr val="white"/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</p:txBody>
      </p:sp>
      <p:pic>
        <p:nvPicPr>
          <p:cNvPr id="9" name="Picture 8" descr="http://softuni.bg" title="Software University">
            <a:hlinkClick r:id="rId3" tooltip="Software University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165" y="82833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4948" y="4311575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  <p:pic>
        <p:nvPicPr>
          <p:cNvPr id="14" name="Picture 13" descr="http://softuni.org" title="Software University Foundation">
            <a:hlinkClick r:id="rId13" tooltip="Software University Founda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2984665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73346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900" dirty="0"/>
              <a:t>Importing "</a:t>
            </a:r>
            <a:r>
              <a:rPr lang="en-US" sz="3900" noProof="1"/>
              <a:t>Lato</a:t>
            </a:r>
            <a:r>
              <a:rPr lang="en-US" sz="3900" dirty="0"/>
              <a:t>" from Google Font Directory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6612" y="1219200"/>
            <a:ext cx="10404877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@import url('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https://fonts.googleapis.com/css?family=Lato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Lato, Arial, sans-serif;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12" y="4555952"/>
            <a:ext cx="3562847" cy="1962424"/>
          </a:xfrm>
          <a:prstGeom prst="rect">
            <a:avLst/>
          </a:prstGeom>
        </p:spPr>
      </p:pic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927317" y="3618099"/>
            <a:ext cx="1617436" cy="1034474"/>
          </a:xfrm>
          <a:prstGeom prst="wedgeRoundRectCallout">
            <a:avLst>
              <a:gd name="adj1" fmla="val 72138"/>
              <a:gd name="adj2" fmla="val 5829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serif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font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4933750" y="3618099"/>
            <a:ext cx="2407607" cy="1034474"/>
          </a:xfrm>
          <a:prstGeom prst="wedgeRoundRectCallout">
            <a:avLst>
              <a:gd name="adj1" fmla="val -65787"/>
              <a:gd name="adj2" fmla="val 5808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sans-serif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font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412" y="2001568"/>
            <a:ext cx="4016200" cy="453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897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Font Rules: Color</a:t>
            </a:r>
            <a:endParaRPr lang="en-GB" dirty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79412" y="4572000"/>
            <a:ext cx="2843212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.color-ddd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color:#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DDD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6604000" y="4602778"/>
            <a:ext cx="5181586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.color-rgba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rgba(30, 106, 255, 0.75)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427412" y="4572000"/>
            <a:ext cx="2971800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.color-coral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coral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531812" y="1520462"/>
            <a:ext cx="746760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&lt;h1&gt;color&lt;/h1&gt;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&lt;p&gt;Text with default color&lt;/p&gt;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class="color-ddd"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&gt;Text…&lt;/p&gt;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class="color-coral"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&gt;Text…&lt;/p&gt;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class="color-rgba"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&gt;Text…&lt;/p&gt;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5192" y="1288241"/>
            <a:ext cx="4451220" cy="265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6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Font Rules</a:t>
            </a:r>
            <a:r>
              <a:rPr lang="bg-BG" dirty="0"/>
              <a:t>: </a:t>
            </a:r>
            <a:r>
              <a:rPr lang="en-US" dirty="0"/>
              <a:t>Font-Weight</a:t>
            </a:r>
            <a:endParaRPr lang="en-GB" dirty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45910" y="2850711"/>
            <a:ext cx="5104201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.weight-light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font-weight:</a:t>
            </a:r>
            <a:r>
              <a:rPr lang="bg-BG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light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845910" y="1174312"/>
            <a:ext cx="10531798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class="weight-light"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&gt;Text…&lt;/p&gt;</a:t>
            </a:r>
            <a:endParaRPr lang="en-US" sz="3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</a:t>
            </a:r>
            <a:r>
              <a:rPr lang="en-GB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class="weight-bold"</a:t>
            </a:r>
            <a:r>
              <a:rPr lang="en-GB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&gt;Text…&lt;/p&gt;</a:t>
            </a:r>
            <a:endParaRPr lang="en-US" sz="3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841260" y="4679512"/>
            <a:ext cx="5108851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.weight-bold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font-weight:</a:t>
            </a:r>
            <a:r>
              <a:rPr lang="bg-BG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bold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259814"/>
            <a:ext cx="12188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more font-weight: </a:t>
            </a:r>
            <a:r>
              <a:rPr lang="en-US" dirty="0">
                <a:hlinkClick r:id="rId2"/>
              </a:rPr>
              <a:t>https://css-tricks.com/almanac/properties/f/font-weight/</a:t>
            </a:r>
            <a:endParaRPr lang="en-GB" dirty="0"/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805" y="2776977"/>
            <a:ext cx="5163903" cy="328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111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oftUni Color Theme">
    <a:dk1>
      <a:sysClr val="windowText" lastClr="000000"/>
    </a:dk1>
    <a:lt1>
      <a:sysClr val="window" lastClr="FFFFFF"/>
    </a:lt1>
    <a:dk2>
      <a:srgbClr val="4E3B30"/>
    </a:dk2>
    <a:lt2>
      <a:srgbClr val="FBEEC9"/>
    </a:lt2>
    <a:accent1>
      <a:srgbClr val="F0A22E"/>
    </a:accent1>
    <a:accent2>
      <a:srgbClr val="A5644E"/>
    </a:accent2>
    <a:accent3>
      <a:srgbClr val="B58B80"/>
    </a:accent3>
    <a:accent4>
      <a:srgbClr val="C3986D"/>
    </a:accent4>
    <a:accent5>
      <a:srgbClr val="A19574"/>
    </a:accent5>
    <a:accent6>
      <a:srgbClr val="C17529"/>
    </a:accent6>
    <a:hlink>
      <a:srgbClr val="F6C781"/>
    </a:hlink>
    <a:folHlink>
      <a:srgbClr val="F2AC44"/>
    </a:folHlink>
  </a:clrScheme>
</a:themeOverride>
</file>

<file path=ppt/theme/themeOverride2.xml><?xml version="1.0" encoding="utf-8"?>
<a:themeOverride xmlns:a="http://schemas.openxmlformats.org/drawingml/2006/main">
  <a:clrScheme name="SoftUni Color Theme">
    <a:dk1>
      <a:sysClr val="windowText" lastClr="000000"/>
    </a:dk1>
    <a:lt1>
      <a:sysClr val="window" lastClr="FFFFFF"/>
    </a:lt1>
    <a:dk2>
      <a:srgbClr val="4E3B30"/>
    </a:dk2>
    <a:lt2>
      <a:srgbClr val="FBEEC9"/>
    </a:lt2>
    <a:accent1>
      <a:srgbClr val="F0A22E"/>
    </a:accent1>
    <a:accent2>
      <a:srgbClr val="A5644E"/>
    </a:accent2>
    <a:accent3>
      <a:srgbClr val="B58B80"/>
    </a:accent3>
    <a:accent4>
      <a:srgbClr val="C3986D"/>
    </a:accent4>
    <a:accent5>
      <a:srgbClr val="A19574"/>
    </a:accent5>
    <a:accent6>
      <a:srgbClr val="C17529"/>
    </a:accent6>
    <a:hlink>
      <a:srgbClr val="F6C781"/>
    </a:hlink>
    <a:folHlink>
      <a:srgbClr val="F2AC4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10645</TotalTime>
  <Words>3534</Words>
  <Application>Microsoft Office PowerPoint</Application>
  <PresentationFormat>Custom</PresentationFormat>
  <Paragraphs>745</Paragraphs>
  <Slides>62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8" baseType="lpstr">
      <vt:lpstr>Arial</vt:lpstr>
      <vt:lpstr>Calibri</vt:lpstr>
      <vt:lpstr>Consolas</vt:lpstr>
      <vt:lpstr>Wingdings</vt:lpstr>
      <vt:lpstr>Wingdings 2</vt:lpstr>
      <vt:lpstr>SoftUni 16x9</vt:lpstr>
      <vt:lpstr>CSS Presentation and Positioning</vt:lpstr>
      <vt:lpstr>Table of Contents</vt:lpstr>
      <vt:lpstr>Have a Question?</vt:lpstr>
      <vt:lpstr>CSS Font / Text Properties</vt:lpstr>
      <vt:lpstr>Font Property</vt:lpstr>
      <vt:lpstr>Font Embedding</vt:lpstr>
      <vt:lpstr>Importing "Lato" from Google Font Directory</vt:lpstr>
      <vt:lpstr>CSS Font Rules: Color</vt:lpstr>
      <vt:lpstr>CSS Font Rules: Font-Weight</vt:lpstr>
      <vt:lpstr>CSS Font Rules: Font-Style</vt:lpstr>
      <vt:lpstr>CSS Font Rules: Text-Align</vt:lpstr>
      <vt:lpstr>CSS Font Rules: Text-Transform</vt:lpstr>
      <vt:lpstr>Text Shadow</vt:lpstr>
      <vt:lpstr>Word Wrapping</vt:lpstr>
      <vt:lpstr>Problem: Briard History</vt:lpstr>
      <vt:lpstr>Solution: Briard History (HTML)</vt:lpstr>
      <vt:lpstr>Solution: Briard History (CSS)</vt:lpstr>
      <vt:lpstr>Solution: Briard History (More CSS)</vt:lpstr>
      <vt:lpstr>CSS Borders</vt:lpstr>
      <vt:lpstr>Border Properties</vt:lpstr>
      <vt:lpstr>Border Shorthand Property</vt:lpstr>
      <vt:lpstr>Box Shadow</vt:lpstr>
      <vt:lpstr>Border Radius</vt:lpstr>
      <vt:lpstr>PowerPoint Presentation</vt:lpstr>
      <vt:lpstr>Background (Background-Image)</vt:lpstr>
      <vt:lpstr>Background Shorthand Property</vt:lpstr>
      <vt:lpstr>CSS Sprites: Multiple Images in a Single File</vt:lpstr>
      <vt:lpstr>Width and Height</vt:lpstr>
      <vt:lpstr>Width, Max-Width, Min-Width</vt:lpstr>
      <vt:lpstr>Height, Min-Height, Max-Height</vt:lpstr>
      <vt:lpstr>Inline-Block Elements: Vertical-Align</vt:lpstr>
      <vt:lpstr>Margins and Paddings</vt:lpstr>
      <vt:lpstr>Margins and Paddings</vt:lpstr>
      <vt:lpstr>Problem: Social Media</vt:lpstr>
      <vt:lpstr>Solution: Social Media – HTML</vt:lpstr>
      <vt:lpstr>Solution: Social Media – HTML (2)</vt:lpstr>
      <vt:lpstr>Solution: Social Media – CSS</vt:lpstr>
      <vt:lpstr>Solution: Social Media – CSS (2)</vt:lpstr>
      <vt:lpstr>Border Box and Content Box</vt:lpstr>
      <vt:lpstr>CSS Box-Sizing: Content-Box</vt:lpstr>
      <vt:lpstr>CSS Box-Sizing: Border-Box</vt:lpstr>
      <vt:lpstr>CSS Positioning</vt:lpstr>
      <vt:lpstr>Positioning: Static</vt:lpstr>
      <vt:lpstr>Positioning: Relative</vt:lpstr>
      <vt:lpstr>Positioning: Absolute</vt:lpstr>
      <vt:lpstr>Positioning: Fixed</vt:lpstr>
      <vt:lpstr>Problem: Drop Down Menu</vt:lpstr>
      <vt:lpstr>Solution: Drop Down Menu (HTML)</vt:lpstr>
      <vt:lpstr>Solution: Drop Down Menu (CSS)</vt:lpstr>
      <vt:lpstr>Solution: Drop Down Menu (More CSS)</vt:lpstr>
      <vt:lpstr>Floating Elements</vt:lpstr>
      <vt:lpstr>Floating Elements</vt:lpstr>
      <vt:lpstr>Problem: Floating Elements (HTML)</vt:lpstr>
      <vt:lpstr>Solution: Floating Elements (CSS)</vt:lpstr>
      <vt:lpstr>Problem: Clear Floating</vt:lpstr>
      <vt:lpstr>Solution: Clear Floating (HTML)</vt:lpstr>
      <vt:lpstr>Solution: Clear Floating (HTML)</vt:lpstr>
      <vt:lpstr>Solution: Clear Floating (CSS)</vt:lpstr>
      <vt:lpstr>Summary</vt:lpstr>
      <vt:lpstr>CSS Presentation and Positioning</vt:lpstr>
      <vt:lpstr>License</vt:lpstr>
      <vt:lpstr>Free Trainings @ Software University</vt:lpstr>
    </vt:vector>
  </TitlesOfParts>
  <Manager/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Presentation and Positioning</dc:title>
  <dc:subject>Software Development Course</dc:subject>
  <dc:creator>Software University Foundation</dc:creator>
  <cp:keywords>SoftUni, Software University, programming, software development, software engineering, course</cp:keywords>
  <dc:description>Software University Foundation - http://softuni.org</dc:description>
  <cp:lastModifiedBy>Kristiyan Pamidov</cp:lastModifiedBy>
  <cp:revision>700</cp:revision>
  <dcterms:created xsi:type="dcterms:W3CDTF">2014-01-02T17:00:34Z</dcterms:created>
  <dcterms:modified xsi:type="dcterms:W3CDTF">2017-06-09T09:49:45Z</dcterms:modified>
  <cp:category>html,css,web basics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